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1" r:id="rId2"/>
  </p:sldMasterIdLst>
  <p:sldIdLst>
    <p:sldId id="257" r:id="rId3"/>
    <p:sldId id="307" r:id="rId4"/>
    <p:sldId id="296" r:id="rId5"/>
    <p:sldId id="324" r:id="rId6"/>
    <p:sldId id="325" r:id="rId7"/>
    <p:sldId id="277" r:id="rId8"/>
    <p:sldId id="274" r:id="rId9"/>
    <p:sldId id="328" r:id="rId10"/>
    <p:sldId id="311" r:id="rId11"/>
    <p:sldId id="330" r:id="rId12"/>
    <p:sldId id="337" r:id="rId13"/>
    <p:sldId id="300" r:id="rId14"/>
    <p:sldId id="297" r:id="rId15"/>
    <p:sldId id="332" r:id="rId16"/>
    <p:sldId id="336" r:id="rId17"/>
    <p:sldId id="351" r:id="rId18"/>
    <p:sldId id="333" r:id="rId19"/>
    <p:sldId id="334" r:id="rId20"/>
    <p:sldId id="304" r:id="rId21"/>
    <p:sldId id="349" r:id="rId22"/>
    <p:sldId id="350" r:id="rId23"/>
    <p:sldId id="347" r:id="rId24"/>
    <p:sldId id="329" r:id="rId25"/>
    <p:sldId id="344" r:id="rId26"/>
    <p:sldId id="303" r:id="rId27"/>
    <p:sldId id="339" r:id="rId28"/>
    <p:sldId id="340" r:id="rId29"/>
    <p:sldId id="309" r:id="rId30"/>
    <p:sldId id="310" r:id="rId31"/>
    <p:sldId id="326" r:id="rId32"/>
    <p:sldId id="298" r:id="rId33"/>
    <p:sldId id="32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C40"/>
    <a:srgbClr val="037840"/>
    <a:srgbClr val="0019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bg1"/>
                </a:solidFill>
              </a:rPr>
              <a:t>Graduation Rate 2015</a:t>
            </a:r>
          </a:p>
        </c:rich>
      </c:tx>
      <c:layout>
        <c:manualLayout>
          <c:xMode val="edge"/>
          <c:yMode val="edge"/>
          <c:x val="0.44627517079272983"/>
          <c:y val="3.68363549474488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rAngAx val="1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solidFill>
            <a:schemeClr val="tx1"/>
          </a:solidFill>
        </a:ln>
        <a:effectLst/>
        <a:sp3d>
          <a:contourClr>
            <a:schemeClr val="tx1"/>
          </a:contourClr>
        </a:sp3d>
      </c:spPr>
    </c:sideWall>
    <c:backWall>
      <c:thickness val="0"/>
      <c:spPr>
        <a:noFill/>
        <a:ln>
          <a:solidFill>
            <a:schemeClr val="tx1"/>
          </a:solidFill>
        </a:ln>
        <a:effectLst/>
        <a:sp3d>
          <a:contourClr>
            <a:schemeClr val="tx1"/>
          </a:contourClr>
        </a:sp3d>
      </c:spPr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rgbClr val="0E590D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32447425997507462"/>
                  <c:y val="4.0267075340490619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98.6%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9F7-43CF-95CD-BE6AD69D4635}"/>
                </c:ext>
              </c:extLst>
            </c:dLbl>
            <c:dLbl>
              <c:idx val="1"/>
              <c:layout>
                <c:manualLayout>
                  <c:x val="-0.24262489709847912"/>
                  <c:y val="0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98.2%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9F7-43CF-95CD-BE6AD69D4635}"/>
                </c:ext>
              </c:extLst>
            </c:dLbl>
            <c:dLbl>
              <c:idx val="2"/>
              <c:layout>
                <c:manualLayout>
                  <c:x val="-0.16645346017964763"/>
                  <c:y val="2.0133619661178714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85.4%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9F7-43CF-95CD-BE6AD69D4635}"/>
                </c:ext>
              </c:extLst>
            </c:dLbl>
            <c:dLbl>
              <c:idx val="3"/>
              <c:layout>
                <c:manualLayout>
                  <c:x val="-0.20821114369501467"/>
                  <c:y val="-4.0404040404040404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86.1%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9F7-43CF-95CD-BE6AD69D46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'data for charts'!$C$15:$F$15</c:f>
              <c:strCache>
                <c:ptCount val="4"/>
                <c:pt idx="0">
                  <c:v>Academy Students</c:v>
                </c:pt>
                <c:pt idx="1">
                  <c:v>CTE Concentrators/WCPSS</c:v>
                </c:pt>
                <c:pt idx="2">
                  <c:v>High Schools w/Academies</c:v>
                </c:pt>
                <c:pt idx="3">
                  <c:v>WCPSS</c:v>
                </c:pt>
              </c:strCache>
            </c:strRef>
          </c:cat>
          <c:val>
            <c:numRef>
              <c:f>'data for charts'!$C$16:$F$16</c:f>
              <c:numCache>
                <c:formatCode>0.0%</c:formatCode>
                <c:ptCount val="4"/>
                <c:pt idx="0">
                  <c:v>0.98599999999999999</c:v>
                </c:pt>
                <c:pt idx="1">
                  <c:v>0.98199999999999998</c:v>
                </c:pt>
                <c:pt idx="2">
                  <c:v>0.85399999999999998</c:v>
                </c:pt>
                <c:pt idx="3">
                  <c:v>0.86099999999999999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9F7-43CF-95CD-BE6AD69D463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6329568"/>
        <c:axId val="146329960"/>
        <c:axId val="0"/>
      </c:bar3DChart>
      <c:catAx>
        <c:axId val="1463295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329960"/>
        <c:crosses val="autoZero"/>
        <c:auto val="1"/>
        <c:lblAlgn val="ctr"/>
        <c:lblOffset val="100"/>
        <c:noMultiLvlLbl val="0"/>
      </c:catAx>
      <c:valAx>
        <c:axId val="146329960"/>
        <c:scaling>
          <c:orientation val="minMax"/>
        </c:scaling>
        <c:delete val="1"/>
        <c:axPos val="b"/>
        <c:majorGridlines>
          <c:spPr>
            <a:ln w="6350" cap="flat" cmpd="sng" algn="ctr">
              <a:solidFill>
                <a:schemeClr val="tx1"/>
              </a:solidFill>
              <a:prstDash val="solid"/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crossAx val="146329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rgbClr val="008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62928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399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46152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5829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8408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b="1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3143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9402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50675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7A5C384-78D0-4088-9411-AB6790574770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52C5C1-EC33-44C1-9D54-A1058BBF1812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15088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2124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A2D954-332B-47D0-BE9F-0F2BDE7795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6131" y="1979613"/>
            <a:ext cx="9139738" cy="289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2213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52223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AB3FE-9015-40FD-A870-D81B5A86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5990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Layout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92052"/>
            <a:ext cx="10352314" cy="563880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61637" y="1127142"/>
            <a:ext cx="6430361" cy="5730858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rIns="45720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290125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774888" y="1"/>
            <a:ext cx="4955949" cy="1998730"/>
          </a:xfrm>
          <a:prstGeom prst="parallelogram">
            <a:avLst>
              <a:gd name="adj" fmla="val 18638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624222"/>
            <a:ext cx="734262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19" name="Title 1" title="Title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1741339"/>
            <a:ext cx="7342622" cy="8678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571A3DB0-0CD6-4521-A0DC-9F1DC1A19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234" y="64212"/>
            <a:ext cx="1345289" cy="16771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4B9C11-4C70-4F1D-AF60-DE239CBDE0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7163" y="136525"/>
            <a:ext cx="3231160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55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23103" y="5299821"/>
            <a:ext cx="1268897" cy="806727"/>
          </a:xfrm>
          <a:prstGeom prst="line">
            <a:avLst/>
          </a:prstGeom>
          <a:ln w="44450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898572"/>
            <a:ext cx="1584509" cy="8024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998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43121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541638" y="7523"/>
            <a:ext cx="10352314" cy="5638806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38138" y="15189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3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Title 1" title="Title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8" name="Picture 7" descr="Diagram, text&#10;&#10;Description automatically generated">
            <a:extLst>
              <a:ext uri="{FF2B5EF4-FFF2-40B4-BE49-F238E27FC236}">
                <a16:creationId xmlns:a16="http://schemas.microsoft.com/office/drawing/2014/main" id="{F6490023-E1AE-4DFA-9352-F5F24677DA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46588" y="6998"/>
            <a:ext cx="2396175" cy="1635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57196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i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 title="Bullet Points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 title="Bullet Points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24" name="Text Placeholder 4" title="Subtitle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3705848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FB39FF5-7AF5-4963-9346-2640496A3302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F49194-9068-41AA-B460-962319BF96A4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Diagonal Stripe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34" name="Text Placeholder 4" title="Subtitle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Text here</a:t>
            </a:r>
          </a:p>
        </p:txBody>
      </p:sp>
      <p:sp>
        <p:nvSpPr>
          <p:cNvPr id="20" name="Chart Placeholder 2" title="Chart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97634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9EF72CE-34D2-4581-98D2-89218BC1B4E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7" name="Text Placeholder 4" title="Subtitle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5" name="Table Placeholder 11" title="Table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9197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Picture Placeholder 31" title="Image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 title="Title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Add Caption Here</a:t>
            </a:r>
          </a:p>
        </p:txBody>
      </p:sp>
    </p:spTree>
    <p:extLst>
      <p:ext uri="{BB962C8B-B14F-4D97-AF65-F5344CB8AC3E}">
        <p14:creationId xmlns:p14="http://schemas.microsoft.com/office/powerpoint/2010/main" val="3602719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0A6720D-B182-4290-BD91-1D1E4D9306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Phone Number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Email 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Company Website</a:t>
            </a:r>
          </a:p>
        </p:txBody>
      </p:sp>
      <p:sp>
        <p:nvSpPr>
          <p:cNvPr id="14" name="Shape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5" name="Shape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9" name="Shape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0" name="Shape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52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541638" y="7523"/>
            <a:ext cx="10352314" cy="5638806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38138" y="15189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3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Title 1" title="Title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8" name="Picture 7" descr="Diagram, text&#10;&#10;Description automatically generated">
            <a:extLst>
              <a:ext uri="{FF2B5EF4-FFF2-40B4-BE49-F238E27FC236}">
                <a16:creationId xmlns:a16="http://schemas.microsoft.com/office/drawing/2014/main" id="{F6490023-E1AE-4DFA-9352-F5F24677DA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46588" y="6998"/>
            <a:ext cx="2396175" cy="1635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15555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129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6713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681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992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b="1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1264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6389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62820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7A5C384-78D0-4088-9411-AB6790574770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52C5C1-EC33-44C1-9D54-A1058BBF1812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0061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8265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A2D954-332B-47D0-BE9F-0F2BDE7795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6131" y="1979613"/>
            <a:ext cx="9139738" cy="289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1786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F2709F-3398-4234-8B93-053ABDCDA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39" t="7509" r="3271"/>
          <a:stretch/>
        </p:blipFill>
        <p:spPr>
          <a:xfrm>
            <a:off x="0" y="-69691"/>
            <a:ext cx="11064433" cy="4389801"/>
          </a:xfrm>
          <a:prstGeom prst="rect">
            <a:avLst/>
          </a:prstGeom>
        </p:spPr>
      </p:pic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3556000" y="-95781"/>
            <a:ext cx="8635996" cy="502338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74207" y="924560"/>
            <a:ext cx="6717791" cy="593344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rIns="45720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290125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624222"/>
            <a:ext cx="734262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19" name="Title 1" title="Title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1741339"/>
            <a:ext cx="7342622" cy="8678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1956C6-9BF5-4620-95AC-FAEC2F41BE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4314" y="4320110"/>
            <a:ext cx="2066723" cy="2036240"/>
          </a:xfrm>
          <a:prstGeom prst="rect">
            <a:avLst/>
          </a:prstGeom>
        </p:spPr>
      </p:pic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F21153AC-2EBC-4585-9382-6E16F03652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73381" y="108026"/>
            <a:ext cx="2113817" cy="186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77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AB3FE-9015-40FD-A870-D81B5A86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62629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rgbClr val="017C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7781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52408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541638" y="7523"/>
            <a:ext cx="10352314" cy="5638806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38138" y="15189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3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Title 1" title="Title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8" name="Picture 7" descr="Diagram, text&#10;&#10;Description automatically generated">
            <a:extLst>
              <a:ext uri="{FF2B5EF4-FFF2-40B4-BE49-F238E27FC236}">
                <a16:creationId xmlns:a16="http://schemas.microsoft.com/office/drawing/2014/main" id="{F6490023-E1AE-4DFA-9352-F5F24677DA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46588" y="6998"/>
            <a:ext cx="2396175" cy="1635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83626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F2709F-3398-4234-8B93-053ABDCDA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39" t="7509" r="3271"/>
          <a:stretch/>
        </p:blipFill>
        <p:spPr>
          <a:xfrm>
            <a:off x="0" y="-69691"/>
            <a:ext cx="11064433" cy="4389801"/>
          </a:xfrm>
          <a:prstGeom prst="rect">
            <a:avLst/>
          </a:prstGeom>
        </p:spPr>
      </p:pic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3556000" y="-95781"/>
            <a:ext cx="8635996" cy="502338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74207" y="924560"/>
            <a:ext cx="6717791" cy="593344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rIns="45720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290125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624222"/>
            <a:ext cx="734262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19" name="Title 1" title="Title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8" y="1741339"/>
            <a:ext cx="7342622" cy="8678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1956C6-9BF5-4620-95AC-FAEC2F41BE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4314" y="4320110"/>
            <a:ext cx="2066723" cy="2036240"/>
          </a:xfrm>
          <a:prstGeom prst="rect">
            <a:avLst/>
          </a:prstGeom>
        </p:spPr>
      </p:pic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F21153AC-2EBC-4585-9382-6E16F03652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73381" y="108026"/>
            <a:ext cx="2113817" cy="186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68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 title="Bullet Points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 title="Bullet Points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24" name="Text Placeholder 4" title="Subtitle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131696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FB39FF5-7AF5-4963-9346-2640496A3302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F49194-9068-41AA-B460-962319BF96A4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Diagonal Stripe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34" name="Text Placeholder 4" title="Subtitle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Text here</a:t>
            </a:r>
          </a:p>
        </p:txBody>
      </p:sp>
      <p:sp>
        <p:nvSpPr>
          <p:cNvPr id="20" name="Chart Placeholder 2" title="Chart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8205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9EF72CE-34D2-4581-98D2-89218BC1B4E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7" name="Text Placeholder 4" title="Subtitle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5" name="Table Placeholder 11" title="Table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3164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Picture Placeholder 31" title="Image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 title="Title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Add Caption Here</a:t>
            </a:r>
          </a:p>
        </p:txBody>
      </p:sp>
    </p:spTree>
    <p:extLst>
      <p:ext uri="{BB962C8B-B14F-4D97-AF65-F5344CB8AC3E}">
        <p14:creationId xmlns:p14="http://schemas.microsoft.com/office/powerpoint/2010/main" val="2782211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0A6720D-B182-4290-BD91-1D1E4D9306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Phone Number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Email 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Company Website</a:t>
            </a:r>
          </a:p>
        </p:txBody>
      </p:sp>
      <p:sp>
        <p:nvSpPr>
          <p:cNvPr id="14" name="Shape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5" name="Shape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9" name="Shape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0" name="Shape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7545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 title="Bullet Points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 title="Bullet Points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Click to 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24" name="Text Placeholder 4" title="Subtitle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3246712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554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5059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2623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2719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b="1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986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9221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9540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7A5C384-78D0-4088-9411-AB6790574770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52C5C1-EC33-44C1-9D54-A1058BBF1812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62339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6639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A2D954-332B-47D0-BE9F-0F2BDE7795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6131" y="1979613"/>
            <a:ext cx="9139738" cy="289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571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FB39FF5-7AF5-4963-9346-2640496A3302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F49194-9068-41AA-B460-962319BF96A4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Diagonal Stripe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34" name="Text Placeholder 4" title="Subtitle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Text here</a:t>
            </a:r>
          </a:p>
        </p:txBody>
      </p:sp>
      <p:sp>
        <p:nvSpPr>
          <p:cNvPr id="20" name="Chart Placeholder 2" title="Chart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4370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AB3FE-9015-40FD-A870-D81B5A86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8935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9EF72CE-34D2-4581-98D2-89218BC1B4E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7" name="Text Placeholder 4" title="Subtitle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5" name="Table Placeholder 11" title="Table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24465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Picture Placeholder 31" title="Image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 title="Title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Add Caption Here</a:t>
            </a:r>
          </a:p>
        </p:txBody>
      </p:sp>
    </p:spTree>
    <p:extLst>
      <p:ext uri="{BB962C8B-B14F-4D97-AF65-F5344CB8AC3E}">
        <p14:creationId xmlns:p14="http://schemas.microsoft.com/office/powerpoint/2010/main" val="653591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0A6720D-B182-4290-BD91-1D1E4D9306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Phone Number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Email 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Company Website</a:t>
            </a:r>
          </a:p>
        </p:txBody>
      </p:sp>
      <p:sp>
        <p:nvSpPr>
          <p:cNvPr id="14" name="Shape 4157">
            <a:extLst>
              <a:ext uri="{FF2B5EF4-FFF2-40B4-BE49-F238E27FC236}">
                <a16:creationId xmlns:a16="http://schemas.microsoft.com/office/drawing/2014/main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5" name="Shape 4186">
            <a:extLst>
              <a:ext uri="{FF2B5EF4-FFF2-40B4-BE49-F238E27FC236}">
                <a16:creationId xmlns:a16="http://schemas.microsoft.com/office/drawing/2014/main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9" name="Shape 4379">
            <a:extLst>
              <a:ext uri="{FF2B5EF4-FFF2-40B4-BE49-F238E27FC236}">
                <a16:creationId xmlns:a16="http://schemas.microsoft.com/office/drawing/2014/main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0" name="Shape 4487">
            <a:extLst>
              <a:ext uri="{FF2B5EF4-FFF2-40B4-BE49-F238E27FC236}">
                <a16:creationId xmlns:a16="http://schemas.microsoft.com/office/drawing/2014/main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9333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691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498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jevans3@wcpss.net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jp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78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FDC556F2-8EA3-40FD-9B87-F7DAD6896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6132" y="343476"/>
            <a:ext cx="1549689" cy="1931945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B485515F-A52C-43D4-A44F-6320965AA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3" y="212790"/>
            <a:ext cx="2389516" cy="21933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D71822-1240-475A-B346-F3E689DA8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016" y="637835"/>
            <a:ext cx="6909671" cy="42431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621460F-8A28-4668-A666-9F00D90653F4}"/>
              </a:ext>
            </a:extLst>
          </p:cNvPr>
          <p:cNvGrpSpPr/>
          <p:nvPr/>
        </p:nvGrpSpPr>
        <p:grpSpPr>
          <a:xfrm>
            <a:off x="70454" y="3721944"/>
            <a:ext cx="12093770" cy="3136056"/>
            <a:chOff x="50715" y="3448050"/>
            <a:chExt cx="12093770" cy="31360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70D9E49-21B3-4837-8F06-2E6A248FD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5448" y="4893624"/>
              <a:ext cx="8554808" cy="1631341"/>
            </a:xfrm>
            <a:prstGeom prst="rect">
              <a:avLst/>
            </a:prstGeom>
          </p:spPr>
        </p:pic>
        <p:pic>
          <p:nvPicPr>
            <p:cNvPr id="11" name="Picture 10" descr="A picture containing text, computer, indoor, keyboard&#10;&#10;Description automatically generated">
              <a:extLst>
                <a:ext uri="{FF2B5EF4-FFF2-40B4-BE49-F238E27FC236}">
                  <a16:creationId xmlns:a16="http://schemas.microsoft.com/office/drawing/2014/main" id="{6998C2A5-18C2-41CB-9175-DD5E3D796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15" y="3448050"/>
              <a:ext cx="1974368" cy="3136056"/>
            </a:xfrm>
            <a:prstGeom prst="roundRect">
              <a:avLst>
                <a:gd name="adj" fmla="val 37351"/>
              </a:avLst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Picture 16" descr="A picture containing text, indoor, tool&#10;&#10;Description automatically generated">
              <a:extLst>
                <a:ext uri="{FF2B5EF4-FFF2-40B4-BE49-F238E27FC236}">
                  <a16:creationId xmlns:a16="http://schemas.microsoft.com/office/drawing/2014/main" id="{FF1CA8C5-17D8-45E0-A2E8-17F61B05E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0116" y="3509247"/>
              <a:ext cx="1974369" cy="3050115"/>
            </a:xfrm>
            <a:prstGeom prst="roundRect">
              <a:avLst>
                <a:gd name="adj" fmla="val 36902"/>
              </a:avLst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980699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9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37E9-7A37-4F07-8F28-44CDA207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49237"/>
            <a:ext cx="10835122" cy="652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Drafting 1 Bridge Competition</a:t>
            </a:r>
          </a:p>
        </p:txBody>
      </p:sp>
      <p:pic>
        <p:nvPicPr>
          <p:cNvPr id="3" name="PXL_20221216_143228924">
            <a:hlinkClick r:id="" action="ppaction://media"/>
            <a:extLst>
              <a:ext uri="{FF2B5EF4-FFF2-40B4-BE49-F238E27FC236}">
                <a16:creationId xmlns:a16="http://schemas.microsoft.com/office/drawing/2014/main" id="{57CA32A1-20A3-4AC4-971E-53FDF6344C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578224"/>
            <a:ext cx="6167120" cy="62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9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"/>
    </mc:Choice>
    <mc:Fallback xmlns="">
      <p:transition spd="slow" advTm="3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9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37E9-7A37-4F07-8F28-44CDA207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-11723"/>
            <a:ext cx="10835122" cy="652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Academy Students </a:t>
            </a:r>
          </a:p>
        </p:txBody>
      </p:sp>
      <p:pic>
        <p:nvPicPr>
          <p:cNvPr id="4" name="Picture 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E431D977-9228-4EAF-88DA-51A735DBB9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11" b="28194"/>
          <a:stretch/>
        </p:blipFill>
        <p:spPr>
          <a:xfrm>
            <a:off x="1882066" y="669897"/>
            <a:ext cx="8095835" cy="621046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6069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8"/>
    </mc:Choice>
    <mc:Fallback xmlns="">
      <p:transition spd="slow" advTm="477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7C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49DD7CF0-76DB-470D-A742-AEDE54EC2F39}"/>
              </a:ext>
            </a:extLst>
          </p:cNvPr>
          <p:cNvSpPr txBox="1"/>
          <p:nvPr/>
        </p:nvSpPr>
        <p:spPr>
          <a:xfrm>
            <a:off x="2596526" y="3010746"/>
            <a:ext cx="499503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Opportunity for your child</a:t>
            </a:r>
            <a:b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Learn &amp; Earn: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2D9A19-0A96-490C-A908-C33CDCF14D41}"/>
              </a:ext>
            </a:extLst>
          </p:cNvPr>
          <p:cNvSpPr txBox="1"/>
          <p:nvPr/>
        </p:nvSpPr>
        <p:spPr>
          <a:xfrm>
            <a:off x="-26634" y="4545691"/>
            <a:ext cx="124437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Earn Industry recognized certs that will boost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their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earnings power!!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Learn employability and soft skills that will </a:t>
            </a:r>
            <a:r>
              <a:rPr lang="en-US" sz="2800" dirty="0">
                <a:solidFill>
                  <a:srgbClr val="FFFFFF"/>
                </a:solidFill>
                <a:latin typeface="Calibri" panose="020F0502020204030204"/>
              </a:rPr>
              <a:t>put them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ahead of </a:t>
            </a:r>
            <a:r>
              <a:rPr lang="en-US" sz="2800" dirty="0">
                <a:solidFill>
                  <a:srgbClr val="FFFFFF"/>
                </a:solidFill>
                <a:latin typeface="Calibri" panose="020F0502020204030204"/>
              </a:rPr>
              <a:t>their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peers!!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 high demand technology, design, engineering and manufacturing skills!!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indoor, yellow, automaton&#10;&#10;Description automatically generated">
            <a:extLst>
              <a:ext uri="{FF2B5EF4-FFF2-40B4-BE49-F238E27FC236}">
                <a16:creationId xmlns:a16="http://schemas.microsoft.com/office/drawing/2014/main" id="{8F0B222F-2A42-40DF-90BA-A841708E5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9" y="2766243"/>
            <a:ext cx="1717769" cy="2577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8D3DC50-906C-48D2-A67A-93AB0F406F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7" b="26214"/>
          <a:stretch/>
        </p:blipFill>
        <p:spPr>
          <a:xfrm>
            <a:off x="8226087" y="2807755"/>
            <a:ext cx="3776523" cy="1737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B21246-9797-4010-8553-8B0FE5716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2419"/>
            <a:ext cx="12192000" cy="268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9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FA17D7-AEC9-41F4-8581-8B09F073B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55" y="0"/>
            <a:ext cx="10455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71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9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37E9-7A37-4F07-8F28-44CDA207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49237"/>
            <a:ext cx="10835122" cy="652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Job Shadow Day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6471E1-A731-4674-B98E-611756234CD3}"/>
              </a:ext>
            </a:extLst>
          </p:cNvPr>
          <p:cNvGrpSpPr/>
          <p:nvPr/>
        </p:nvGrpSpPr>
        <p:grpSpPr>
          <a:xfrm>
            <a:off x="1595120" y="701335"/>
            <a:ext cx="9010650" cy="6107427"/>
            <a:chOff x="1847850" y="701336"/>
            <a:chExt cx="8829040" cy="5892800"/>
          </a:xfrm>
        </p:grpSpPr>
        <p:pic>
          <p:nvPicPr>
            <p:cNvPr id="5" name="Picture 4" descr="A person giving a presentation&#10;&#10;Description automatically generated with medium confidence">
              <a:extLst>
                <a:ext uri="{FF2B5EF4-FFF2-40B4-BE49-F238E27FC236}">
                  <a16:creationId xmlns:a16="http://schemas.microsoft.com/office/drawing/2014/main" id="{1B4B993A-A7E7-40EC-BCD4-614C681E3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7850" y="701336"/>
              <a:ext cx="4419600" cy="5892800"/>
            </a:xfrm>
            <a:prstGeom prst="rect">
              <a:avLst/>
            </a:prstGeom>
          </p:spPr>
        </p:pic>
        <p:pic>
          <p:nvPicPr>
            <p:cNvPr id="7" name="Picture 6" descr="A person driving a bulldozer&#10;&#10;Description automatically generated with medium confidence">
              <a:extLst>
                <a:ext uri="{FF2B5EF4-FFF2-40B4-BE49-F238E27FC236}">
                  <a16:creationId xmlns:a16="http://schemas.microsoft.com/office/drawing/2014/main" id="{2A40CA7A-BBCA-41E4-8A81-B078B154A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7290" y="701336"/>
              <a:ext cx="4419600" cy="589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141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"/>
    </mc:Choice>
    <mc:Fallback xmlns="">
      <p:transition spd="slow" advTm="369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9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37E9-7A37-4F07-8F28-44CDA207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-11723"/>
            <a:ext cx="10835122" cy="652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County Career &amp; Networking Event</a:t>
            </a:r>
          </a:p>
        </p:txBody>
      </p:sp>
      <p:pic>
        <p:nvPicPr>
          <p:cNvPr id="6" name="Picture 5" descr="A group of people sitting in a circle&#10;&#10;Description automatically generated with low confidence">
            <a:extLst>
              <a:ext uri="{FF2B5EF4-FFF2-40B4-BE49-F238E27FC236}">
                <a16:creationId xmlns:a16="http://schemas.microsoft.com/office/drawing/2014/main" id="{9E920E7F-ACF4-4E96-B5AB-A192C57CD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88"/>
          <a:stretch/>
        </p:blipFill>
        <p:spPr>
          <a:xfrm>
            <a:off x="1866900" y="672253"/>
            <a:ext cx="8343900" cy="614764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43874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8"/>
    </mc:Choice>
    <mc:Fallback xmlns="">
      <p:transition spd="slow" advTm="477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9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37E9-7A37-4F07-8F28-44CDA207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49237"/>
            <a:ext cx="10835122" cy="652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Low Ropes Team Building</a:t>
            </a:r>
          </a:p>
        </p:txBody>
      </p:sp>
      <p:pic>
        <p:nvPicPr>
          <p:cNvPr id="10" name="Picture 9" descr="A group of people standing on a wood bench in the woods&#10;&#10;Description automatically generated with low confidence">
            <a:extLst>
              <a:ext uri="{FF2B5EF4-FFF2-40B4-BE49-F238E27FC236}">
                <a16:creationId xmlns:a16="http://schemas.microsoft.com/office/drawing/2014/main" id="{5DB45550-6C7C-4EAA-A580-53E70BB3C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10" b="729"/>
          <a:stretch/>
        </p:blipFill>
        <p:spPr>
          <a:xfrm>
            <a:off x="1695450" y="619124"/>
            <a:ext cx="8686800" cy="623887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59678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"/>
    </mc:Choice>
    <mc:Fallback xmlns="">
      <p:transition spd="slow" advTm="369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9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37E9-7A37-4F07-8F28-44CDA207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49237"/>
            <a:ext cx="10835122" cy="652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ATAM Tech</a:t>
            </a:r>
          </a:p>
        </p:txBody>
      </p:sp>
      <p:pic>
        <p:nvPicPr>
          <p:cNvPr id="6" name="Picture 5" descr="A picture containing person, person, automaton&#10;&#10;Description automatically generated">
            <a:extLst>
              <a:ext uri="{FF2B5EF4-FFF2-40B4-BE49-F238E27FC236}">
                <a16:creationId xmlns:a16="http://schemas.microsoft.com/office/drawing/2014/main" id="{ACC60689-9574-4DB1-B168-7D320C0B8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56"/>
          <a:stretch/>
        </p:blipFill>
        <p:spPr>
          <a:xfrm>
            <a:off x="1609725" y="615611"/>
            <a:ext cx="8905875" cy="619315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30776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"/>
    </mc:Choice>
    <mc:Fallback xmlns="">
      <p:transition spd="slow" advTm="369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9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37E9-7A37-4F07-8F28-44CDA207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49237"/>
            <a:ext cx="10835122" cy="652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ATAM Tech</a:t>
            </a:r>
          </a:p>
        </p:txBody>
      </p:sp>
      <p:pic>
        <p:nvPicPr>
          <p:cNvPr id="4" name="Picture 3" descr="A group of people in a room with computers&#10;&#10;Description automatically generated with low confidence">
            <a:extLst>
              <a:ext uri="{FF2B5EF4-FFF2-40B4-BE49-F238E27FC236}">
                <a16:creationId xmlns:a16="http://schemas.microsoft.com/office/drawing/2014/main" id="{19D2A974-02FA-45EA-A041-12103D6C7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273" y="652099"/>
            <a:ext cx="9489453" cy="615666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67476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"/>
    </mc:Choice>
    <mc:Fallback xmlns="">
      <p:transition spd="slow" advTm="369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7C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49DD7CF0-76DB-470D-A742-AEDE54EC2F39}"/>
              </a:ext>
            </a:extLst>
          </p:cNvPr>
          <p:cNvSpPr txBox="1"/>
          <p:nvPr/>
        </p:nvSpPr>
        <p:spPr>
          <a:xfrm>
            <a:off x="3273308" y="2809428"/>
            <a:ext cx="87306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Because of this Opportunity </a:t>
            </a:r>
            <a:r>
              <a:rPr lang="en-US" sz="3400" b="1" dirty="0">
                <a:solidFill>
                  <a:srgbClr val="FFFFFF"/>
                </a:solidFill>
                <a:latin typeface="Calibri" panose="020F0502020204030204"/>
              </a:rPr>
              <a:t>Students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Will: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2D9A19-0A96-490C-A908-C33CDCF14D41}"/>
              </a:ext>
            </a:extLst>
          </p:cNvPr>
          <p:cNvSpPr txBox="1"/>
          <p:nvPr/>
        </p:nvSpPr>
        <p:spPr>
          <a:xfrm>
            <a:off x="1171853" y="3512157"/>
            <a:ext cx="1267239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access to a professional network!!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Participate in fieldtrips and unique learning opportunities!!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Learn to think critically and problem solve!!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part of a group that is like family!!!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88BC2B-0271-4DDB-BD03-FB63F5EB1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83"/>
            <a:ext cx="12192000" cy="2686993"/>
          </a:xfrm>
          <a:prstGeom prst="rect">
            <a:avLst/>
          </a:prstGeom>
        </p:spPr>
      </p:pic>
      <p:pic>
        <p:nvPicPr>
          <p:cNvPr id="7" name="Picture 6" descr="A group of people sitting on the floor&#10;&#10;Description automatically generated with medium confidence">
            <a:extLst>
              <a:ext uri="{FF2B5EF4-FFF2-40B4-BE49-F238E27FC236}">
                <a16:creationId xmlns:a16="http://schemas.microsoft.com/office/drawing/2014/main" id="{B13B75FA-4262-44FC-9E8F-BB8067CD4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6" y="2942441"/>
            <a:ext cx="2415174" cy="3220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B9183C-EB3D-4BD3-91DD-DFA1FE998C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855"/>
          <a:stretch/>
        </p:blipFill>
        <p:spPr>
          <a:xfrm>
            <a:off x="9458326" y="4881722"/>
            <a:ext cx="2415174" cy="1949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374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7C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398589-899B-4D91-8924-433E8C46D63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2216" y="2530804"/>
            <a:ext cx="12192000" cy="1616252"/>
          </a:xfrm>
        </p:spPr>
        <p:txBody>
          <a:bodyPr>
            <a:normAutofit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</a:rPr>
              <a:t>What is the Academy of Technology &amp; Advanced Manufacturing(ATAM)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674F29-5552-4C3C-9F3B-50E2D1FD0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933"/>
            <a:ext cx="12192000" cy="2688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08A863-E661-429A-B606-96627ED9D628}"/>
              </a:ext>
            </a:extLst>
          </p:cNvPr>
          <p:cNvSpPr txBox="1"/>
          <p:nvPr/>
        </p:nvSpPr>
        <p:spPr>
          <a:xfrm>
            <a:off x="5338763" y="3847010"/>
            <a:ext cx="151447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6" name="Picture 5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0D40E32F-70AD-44AB-881F-A20B5ACF0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6" y="3581401"/>
            <a:ext cx="3476608" cy="3276600"/>
          </a:xfrm>
          <a:prstGeom prst="rect">
            <a:avLst/>
          </a:prstGeom>
          <a:ln>
            <a:noFill/>
          </a:ln>
          <a:effectLst>
            <a:softEdge rad="177800"/>
          </a:effectLst>
        </p:spPr>
      </p:pic>
      <p:pic>
        <p:nvPicPr>
          <p:cNvPr id="8" name="Picture 7" descr="A group of people sitting on the floor looking at a cell phone&#10;&#10;Description automatically generated with low confidence">
            <a:extLst>
              <a:ext uri="{FF2B5EF4-FFF2-40B4-BE49-F238E27FC236}">
                <a16:creationId xmlns:a16="http://schemas.microsoft.com/office/drawing/2014/main" id="{6D501D04-321A-40A4-BAEA-D54758D07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25" y="3493950"/>
            <a:ext cx="245745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6491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9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37E9-7A37-4F07-8F28-44CDA207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09" y="0"/>
            <a:ext cx="10835122" cy="652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Drafting 1 Egg </a:t>
            </a:r>
            <a:r>
              <a:rPr lang="en-US">
                <a:solidFill>
                  <a:schemeClr val="bg1"/>
                </a:solidFill>
              </a:rPr>
              <a:t>Drop Project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group of people sitting on the floor&#10;&#10;Description automatically generated with low confidence">
            <a:extLst>
              <a:ext uri="{FF2B5EF4-FFF2-40B4-BE49-F238E27FC236}">
                <a16:creationId xmlns:a16="http://schemas.microsoft.com/office/drawing/2014/main" id="{41E67194-8BF9-4C99-9532-F8083EEEC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780" y="571500"/>
            <a:ext cx="8641080" cy="621792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61305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"/>
    </mc:Choice>
    <mc:Fallback xmlns="">
      <p:transition spd="slow" advTm="369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9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37E9-7A37-4F07-8F28-44CDA207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49237"/>
            <a:ext cx="10835122" cy="652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Drafting 1 Egg Drop Project</a:t>
            </a:r>
          </a:p>
        </p:txBody>
      </p:sp>
      <p:pic>
        <p:nvPicPr>
          <p:cNvPr id="8" name="Picture 7" descr="A picture containing wall, person, step, railing&#10;&#10;Description automatically generated">
            <a:extLst>
              <a:ext uri="{FF2B5EF4-FFF2-40B4-BE49-F238E27FC236}">
                <a16:creationId xmlns:a16="http://schemas.microsoft.com/office/drawing/2014/main" id="{52648C02-1272-4233-984D-8B6249633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9"/>
          <a:stretch/>
        </p:blipFill>
        <p:spPr>
          <a:xfrm>
            <a:off x="1817895" y="665824"/>
            <a:ext cx="8705410" cy="619217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30542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"/>
    </mc:Choice>
    <mc:Fallback xmlns="">
      <p:transition spd="slow" advTm="369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9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37E9-7A37-4F07-8F28-44CDA207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39" y="0"/>
            <a:ext cx="10835122" cy="652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Drafting 1 Egg Drop Project</a:t>
            </a:r>
          </a:p>
        </p:txBody>
      </p:sp>
      <p:pic>
        <p:nvPicPr>
          <p:cNvPr id="4" name="Picture 3" descr="A group of people on a staircase&#10;&#10;Description automatically generated with medium confidence">
            <a:extLst>
              <a:ext uri="{FF2B5EF4-FFF2-40B4-BE49-F238E27FC236}">
                <a16:creationId xmlns:a16="http://schemas.microsoft.com/office/drawing/2014/main" id="{785E913D-69C4-41CE-A120-E2A57B8EB5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" t="-1019" r="-296" b="10335"/>
          <a:stretch/>
        </p:blipFill>
        <p:spPr>
          <a:xfrm>
            <a:off x="1897380" y="541020"/>
            <a:ext cx="8542019" cy="502920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33128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"/>
    </mc:Choice>
    <mc:Fallback xmlns="">
      <p:transition spd="slow" advTm="369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9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37E9-7A37-4F07-8F28-44CDA207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49237"/>
            <a:ext cx="10835122" cy="652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Drafting 1 Egg Drop Project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EDA021-1A1D-4C60-9093-38E57E233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83"/>
          <a:stretch/>
        </p:blipFill>
        <p:spPr>
          <a:xfrm>
            <a:off x="1852612" y="628650"/>
            <a:ext cx="8486775" cy="622878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96096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"/>
    </mc:Choice>
    <mc:Fallback xmlns="">
      <p:transition spd="slow" advTm="369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9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37E9-7A37-4F07-8F28-44CDA207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49237"/>
            <a:ext cx="10835122" cy="652099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ATAM Tech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person standing in front of a whiteboard&#10;&#10;Description automatically generated with medium confidence">
            <a:extLst>
              <a:ext uri="{FF2B5EF4-FFF2-40B4-BE49-F238E27FC236}">
                <a16:creationId xmlns:a16="http://schemas.microsoft.com/office/drawing/2014/main" id="{00379205-4F3B-425B-AC80-742BB2126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67"/>
          <a:stretch/>
        </p:blipFill>
        <p:spPr>
          <a:xfrm rot="5400000">
            <a:off x="2932151" y="-458744"/>
            <a:ext cx="6261019" cy="8334376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69039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"/>
    </mc:Choice>
    <mc:Fallback xmlns="">
      <p:transition spd="slow" advTm="369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7C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372D9A19-0A96-490C-A908-C33CDCF14D41}"/>
              </a:ext>
            </a:extLst>
          </p:cNvPr>
          <p:cNvSpPr txBox="1"/>
          <p:nvPr/>
        </p:nvSpPr>
        <p:spPr>
          <a:xfrm>
            <a:off x="57150" y="3722374"/>
            <a:ext cx="1267239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access to internships and apprenticeships!!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Have access to well paying jobs upon graduation!!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Be prepared for career, college or whatever your next steps are!!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leave the academy a more confident prepared person!!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B2A092-BED3-44DB-BCE8-0A2E63430BBB}"/>
              </a:ext>
            </a:extLst>
          </p:cNvPr>
          <p:cNvSpPr txBox="1"/>
          <p:nvPr/>
        </p:nvSpPr>
        <p:spPr>
          <a:xfrm>
            <a:off x="3819016" y="2969288"/>
            <a:ext cx="87306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Because of this Opportunity </a:t>
            </a:r>
            <a:r>
              <a:rPr lang="en-US" sz="3400" b="1" dirty="0">
                <a:solidFill>
                  <a:srgbClr val="FFFFFF"/>
                </a:solidFill>
                <a:latin typeface="Calibri" panose="020F0502020204030204"/>
              </a:rPr>
              <a:t>Students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Will: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0B312F-944E-498A-95C6-C382CA07D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6"/>
            <a:ext cx="12192000" cy="2688336"/>
          </a:xfrm>
          <a:prstGeom prst="rect">
            <a:avLst/>
          </a:prstGeom>
        </p:spPr>
      </p:pic>
      <p:pic>
        <p:nvPicPr>
          <p:cNvPr id="1026" name="Picture 2" descr="NCTAP - North Carolina Triangle Apprenticeship Program | Raleigh NC">
            <a:extLst>
              <a:ext uri="{FF2B5EF4-FFF2-40B4-BE49-F238E27FC236}">
                <a16:creationId xmlns:a16="http://schemas.microsoft.com/office/drawing/2014/main" id="{DD0093CF-F464-46AB-844C-A918128D5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8" y="2831754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618EFA0E-49B1-4584-B9FF-09E37B22FA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" b="29305"/>
          <a:stretch/>
        </p:blipFill>
        <p:spPr>
          <a:xfrm>
            <a:off x="9991725" y="4236720"/>
            <a:ext cx="2143125" cy="2403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908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 bldLvl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9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37E9-7A37-4F07-8F28-44CDA207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27" y="15136"/>
            <a:ext cx="10835122" cy="65209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Free College! Get Paid While You Go To School!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9A7F6C-59A2-4C56-99A8-7015B8FB1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31" y="714860"/>
            <a:ext cx="10540218" cy="592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AAF7A4-D976-406B-8FF2-CD9AF81DC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007" y="1223298"/>
            <a:ext cx="3832953" cy="1866131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20260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"/>
    </mc:Choice>
    <mc:Fallback xmlns="">
      <p:transition spd="slow" advTm="369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9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37E9-7A37-4F07-8F28-44CDA207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27" y="15136"/>
            <a:ext cx="10835122" cy="65209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Free College! Get Paid While You Go To School!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8093B2-260A-4549-8F80-3B9959EC7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6" y="876299"/>
            <a:ext cx="10534650" cy="588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8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"/>
    </mc:Choice>
    <mc:Fallback xmlns="">
      <p:transition spd="slow" advTm="369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9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8B411D3-E2A0-4AAF-8668-B99B68894201}"/>
              </a:ext>
            </a:extLst>
          </p:cNvPr>
          <p:cNvCxnSpPr>
            <a:cxnSpLocks/>
          </p:cNvCxnSpPr>
          <p:nvPr/>
        </p:nvCxnSpPr>
        <p:spPr>
          <a:xfrm flipH="1">
            <a:off x="1" y="1008993"/>
            <a:ext cx="1808920" cy="17447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17842FA-63B0-4772-B13B-D4141FCEA32D}"/>
              </a:ext>
            </a:extLst>
          </p:cNvPr>
          <p:cNvSpPr txBox="1"/>
          <p:nvPr/>
        </p:nvSpPr>
        <p:spPr>
          <a:xfrm>
            <a:off x="2806791" y="2692297"/>
            <a:ext cx="92649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Being in an Academy Translates Into Success!!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C86FA61-F0AD-448C-A9AC-DE594E22B4AA}"/>
              </a:ext>
            </a:extLst>
          </p:cNvPr>
          <p:cNvGraphicFramePr>
            <a:graphicFrameLocks noGrp="1"/>
          </p:cNvGraphicFramePr>
          <p:nvPr/>
        </p:nvGraphicFramePr>
        <p:xfrm>
          <a:off x="2827811" y="3124201"/>
          <a:ext cx="7200900" cy="3782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5E7A7E9-532E-416C-BF3D-AF89262C9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961"/>
            <a:ext cx="12192000" cy="268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62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9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17842FA-63B0-4772-B13B-D4141FCEA32D}"/>
              </a:ext>
            </a:extLst>
          </p:cNvPr>
          <p:cNvSpPr txBox="1"/>
          <p:nvPr/>
        </p:nvSpPr>
        <p:spPr>
          <a:xfrm>
            <a:off x="1463501" y="2654197"/>
            <a:ext cx="92649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Being in an Academy Translates Into Success!!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9A7ECD-A5FA-4805-89EC-2E6F6686D2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6002" y="3264630"/>
            <a:ext cx="6899995" cy="3647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DAD91E-EE11-4F22-ADA4-8D726C43D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82"/>
            <a:ext cx="12192000" cy="268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50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066DB47-CBDF-4857-A269-8D6BD4ECB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52" y="0"/>
            <a:ext cx="6182818" cy="6895357"/>
          </a:xfrm>
          <a:prstGeom prst="rect">
            <a:avLst/>
          </a:prstGeom>
        </p:spPr>
      </p:pic>
      <p:pic>
        <p:nvPicPr>
          <p:cNvPr id="20" name="Picture 19" descr="A picture containing indoor&#10;&#10;Description automatically generated">
            <a:extLst>
              <a:ext uri="{FF2B5EF4-FFF2-40B4-BE49-F238E27FC236}">
                <a16:creationId xmlns:a16="http://schemas.microsoft.com/office/drawing/2014/main" id="{0D62514B-48D9-46ED-961E-4A1C965EB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53991"/>
            <a:ext cx="6254597" cy="6855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D7F1C08D-72F4-432F-AD9F-50B998135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3475" y="209029"/>
            <a:ext cx="1146059" cy="1428754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DAB9DD14-FD6F-4CD9-9B17-C69671A8C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52" y="147444"/>
            <a:ext cx="1759976" cy="15504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03FDA96-B9DE-41A1-8DB1-5B2EA3C36489}"/>
              </a:ext>
            </a:extLst>
          </p:cNvPr>
          <p:cNvGrpSpPr/>
          <p:nvPr/>
        </p:nvGrpSpPr>
        <p:grpSpPr>
          <a:xfrm>
            <a:off x="1914598" y="0"/>
            <a:ext cx="8753744" cy="6829257"/>
            <a:chOff x="1914598" y="0"/>
            <a:chExt cx="8753744" cy="6829257"/>
          </a:xfrm>
        </p:grpSpPr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AC76CC21-77D7-45B5-BD3B-68C253AE076C}"/>
                </a:ext>
              </a:extLst>
            </p:cNvPr>
            <p:cNvSpPr txBox="1">
              <a:spLocks/>
            </p:cNvSpPr>
            <p:nvPr/>
          </p:nvSpPr>
          <p:spPr>
            <a:xfrm>
              <a:off x="1914598" y="0"/>
              <a:ext cx="8753744" cy="1092678"/>
            </a:xfrm>
            <a:prstGeom prst="rect">
              <a:avLst/>
            </a:prstGeom>
            <a:solidFill>
              <a:srgbClr val="047940"/>
            </a:solidFill>
            <a:ln w="63500">
              <a:solidFill>
                <a:schemeClr val="bg1"/>
              </a:solidFill>
            </a:ln>
            <a:effectLst>
              <a:softEdge rad="31750"/>
            </a:effectLst>
          </p:spPr>
          <p:txBody>
            <a:bodyPr vert="horz" lIns="91440" tIns="45720" rIns="91440" bIns="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IN" sz="4400" b="1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</a:rPr>
                <a:t>An Opportunity And More</a:t>
              </a:r>
              <a:b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</a:rPr>
              </a:b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j-ea"/>
                  <a:cs typeface="+mj-cs"/>
                </a:rPr>
                <a:t>For Cary High Students!!</a:t>
              </a:r>
            </a:p>
          </p:txBody>
        </p:sp>
        <p:pic>
          <p:nvPicPr>
            <p:cNvPr id="16" name="Picture 1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B0383204-CCD4-4EC5-9899-49FF01C99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6092" y="839454"/>
              <a:ext cx="6931654" cy="5989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191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7C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372D9A19-0A96-490C-A908-C33CDCF14D41}"/>
              </a:ext>
            </a:extLst>
          </p:cNvPr>
          <p:cNvSpPr txBox="1"/>
          <p:nvPr/>
        </p:nvSpPr>
        <p:spPr>
          <a:xfrm>
            <a:off x="78278" y="3429000"/>
            <a:ext cx="1267239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Students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 Who: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chemeClr val="bg1"/>
                </a:solidFill>
                <a:latin typeface="Calibri" panose="020F0502020204030204"/>
              </a:rPr>
              <a:t>	Are </a:t>
            </a:r>
            <a:r>
              <a:rPr lang="en-US" sz="2600" baseline="0" dirty="0">
                <a:solidFill>
                  <a:schemeClr val="bg1"/>
                </a:solidFill>
                <a:latin typeface="Calibri" panose="020F0502020204030204"/>
              </a:rPr>
              <a:t>interested</a:t>
            </a:r>
            <a:r>
              <a:rPr lang="en-US" sz="2600" dirty="0">
                <a:solidFill>
                  <a:schemeClr val="bg1"/>
                </a:solidFill>
                <a:latin typeface="Calibri" panose="020F0502020204030204"/>
              </a:rPr>
              <a:t> in STEM &amp; Advanced Manufacturing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chemeClr val="bg1"/>
                </a:solidFill>
                <a:latin typeface="Calibri" panose="020F0502020204030204"/>
              </a:rPr>
              <a:t>            Committed to a four-year program.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chemeClr val="bg1"/>
                </a:solidFill>
                <a:latin typeface="Calibri" panose="020F0502020204030204"/>
              </a:rPr>
              <a:t>	Want to learning in a collaborative fun environment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chemeClr val="bg1"/>
                </a:solidFill>
                <a:latin typeface="Calibri" panose="020F0502020204030204"/>
              </a:rPr>
              <a:t>	Have an open mind and want to learn how to problem solve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chemeClr val="bg1"/>
                </a:solidFill>
                <a:latin typeface="Calibri" panose="020F0502020204030204"/>
              </a:rPr>
              <a:t>	Learn skills that make them employable upon graduation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chemeClr val="bg1"/>
                </a:solidFill>
                <a:latin typeface="Calibri" panose="020F0502020204030204"/>
              </a:rPr>
              <a:t>            Who want to get a head start on a successful </a:t>
            </a:r>
            <a:r>
              <a:rPr lang="en-US" sz="2600">
                <a:solidFill>
                  <a:schemeClr val="bg1"/>
                </a:solidFill>
                <a:latin typeface="Calibri" panose="020F0502020204030204"/>
              </a:rPr>
              <a:t>career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B2A092-BED3-44DB-BCE8-0A2E63430BBB}"/>
              </a:ext>
            </a:extLst>
          </p:cNvPr>
          <p:cNvSpPr txBox="1"/>
          <p:nvPr/>
        </p:nvSpPr>
        <p:spPr>
          <a:xfrm>
            <a:off x="3819016" y="2969288"/>
            <a:ext cx="87306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ATAM Expects of It’s Students: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0B312F-944E-498A-95C6-C382CA07D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6"/>
            <a:ext cx="12192000" cy="2688336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618EFA0E-49B1-4584-B9FF-09E37B22F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" b="29305"/>
          <a:stretch/>
        </p:blipFill>
        <p:spPr>
          <a:xfrm>
            <a:off x="10000603" y="4236720"/>
            <a:ext cx="2143125" cy="2403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25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 bldLvl="5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A0AD9677-6F5F-4129-A814-C85DF39D5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2658" y="3219069"/>
            <a:ext cx="2733040" cy="27330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DBF3CA-8D5D-4DE5-AAC4-3C78AD0931C8}"/>
              </a:ext>
            </a:extLst>
          </p:cNvPr>
          <p:cNvSpPr/>
          <p:nvPr/>
        </p:nvSpPr>
        <p:spPr>
          <a:xfrm>
            <a:off x="0" y="5925795"/>
            <a:ext cx="12192000" cy="923330"/>
          </a:xfrm>
          <a:prstGeom prst="rect">
            <a:avLst/>
          </a:prstGeom>
          <a:solidFill>
            <a:srgbClr val="0479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E2A8E0-57B3-4B14-903C-83E369DB35ED}"/>
              </a:ext>
            </a:extLst>
          </p:cNvPr>
          <p:cNvSpPr txBox="1"/>
          <p:nvPr/>
        </p:nvSpPr>
        <p:spPr>
          <a:xfrm>
            <a:off x="3299783" y="5925795"/>
            <a:ext cx="447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Academy Director – John Evans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Email: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jevans3@wcpss.net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Cary High School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919 460-3549 Ext. 21832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444B7B-CE5A-4EDF-B3AE-41FB8358A2FD}"/>
              </a:ext>
            </a:extLst>
          </p:cNvPr>
          <p:cNvCxnSpPr/>
          <p:nvPr/>
        </p:nvCxnSpPr>
        <p:spPr>
          <a:xfrm>
            <a:off x="9938" y="5925795"/>
            <a:ext cx="12192000" cy="0"/>
          </a:xfrm>
          <a:prstGeom prst="line">
            <a:avLst/>
          </a:prstGeom>
          <a:ln w="60325">
            <a:solidFill>
              <a:srgbClr val="000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CE583F64-E588-42AE-85CC-3BDB1791D1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75"/>
          <a:stretch/>
        </p:blipFill>
        <p:spPr>
          <a:xfrm>
            <a:off x="1" y="8875"/>
            <a:ext cx="12192000" cy="1733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7D5D6C-898F-43DC-879D-57791C2CE870}"/>
              </a:ext>
            </a:extLst>
          </p:cNvPr>
          <p:cNvSpPr txBox="1"/>
          <p:nvPr/>
        </p:nvSpPr>
        <p:spPr>
          <a:xfrm>
            <a:off x="50578" y="2483141"/>
            <a:ext cx="12151360" cy="1615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you are interested in being part of this exceptional program or need more                                                 		   information to make an informed decision scan the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		QR Code below or contact Mr. John Evans 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      via email at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jevans3@wcpss.net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CEDE18-8AAF-4FEC-B3CB-32A0995CDE36}"/>
              </a:ext>
            </a:extLst>
          </p:cNvPr>
          <p:cNvSpPr txBox="1"/>
          <p:nvPr/>
        </p:nvSpPr>
        <p:spPr>
          <a:xfrm>
            <a:off x="40640" y="1701785"/>
            <a:ext cx="12151359" cy="512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ATAM is Taking Applications to This Exciting Program Now!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54EEB887-493F-4A3C-AEE2-FACB2467B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05" y="3264681"/>
            <a:ext cx="2952165" cy="2600764"/>
          </a:xfrm>
          <a:prstGeom prst="rect">
            <a:avLst/>
          </a:prstGeom>
        </p:spPr>
      </p:pic>
      <p:pic>
        <p:nvPicPr>
          <p:cNvPr id="7" name="Picture 6" descr="A picture containing text, person, standing&#10;&#10;Description automatically generated">
            <a:extLst>
              <a:ext uri="{FF2B5EF4-FFF2-40B4-BE49-F238E27FC236}">
                <a16:creationId xmlns:a16="http://schemas.microsoft.com/office/drawing/2014/main" id="{4D15593B-1913-459A-9A97-73938A824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0225" y="4214191"/>
            <a:ext cx="4031940" cy="1711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A33907-55AA-4C01-90F5-30825D3AEF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7477" y="818143"/>
            <a:ext cx="4512365" cy="70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80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9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7B0129-0F59-444A-AD66-0706A8063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825" y="762663"/>
            <a:ext cx="4829165" cy="4829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ADC638-B207-464C-94F4-87E346EDA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7" y="0"/>
            <a:ext cx="10835122" cy="6647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Scan To Learn More About The Academy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547C88-1599-4E8C-8B71-551DD918CB7E}"/>
              </a:ext>
            </a:extLst>
          </p:cNvPr>
          <p:cNvSpPr txBox="1">
            <a:spLocks/>
          </p:cNvSpPr>
          <p:nvPr/>
        </p:nvSpPr>
        <p:spPr>
          <a:xfrm>
            <a:off x="496846" y="5938238"/>
            <a:ext cx="10835122" cy="664731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194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 Hope You Will Join Us!</a:t>
            </a:r>
          </a:p>
        </p:txBody>
      </p:sp>
    </p:spTree>
    <p:extLst>
      <p:ext uri="{BB962C8B-B14F-4D97-AF65-F5344CB8AC3E}">
        <p14:creationId xmlns:p14="http://schemas.microsoft.com/office/powerpoint/2010/main" val="349170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BF3CA-8D5D-4DE5-AAC4-3C78AD0931C8}"/>
              </a:ext>
            </a:extLst>
          </p:cNvPr>
          <p:cNvSpPr/>
          <p:nvPr/>
        </p:nvSpPr>
        <p:spPr>
          <a:xfrm>
            <a:off x="-9525" y="5629278"/>
            <a:ext cx="12192000" cy="1214001"/>
          </a:xfrm>
          <a:prstGeom prst="rect">
            <a:avLst/>
          </a:prstGeom>
          <a:solidFill>
            <a:srgbClr val="0479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E2A8E0-57B3-4B14-903C-83E369DB35ED}"/>
              </a:ext>
            </a:extLst>
          </p:cNvPr>
          <p:cNvSpPr txBox="1"/>
          <p:nvPr/>
        </p:nvSpPr>
        <p:spPr>
          <a:xfrm>
            <a:off x="0" y="6200828"/>
            <a:ext cx="4563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Academy Director – John Evans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Email: jevans3@wcpss.net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444B7B-CE5A-4EDF-B3AE-41FB8358A2FD}"/>
              </a:ext>
            </a:extLst>
          </p:cNvPr>
          <p:cNvCxnSpPr>
            <a:cxnSpLocks/>
          </p:cNvCxnSpPr>
          <p:nvPr/>
        </p:nvCxnSpPr>
        <p:spPr>
          <a:xfrm>
            <a:off x="9525" y="5629278"/>
            <a:ext cx="12192000" cy="0"/>
          </a:xfrm>
          <a:prstGeom prst="line">
            <a:avLst/>
          </a:prstGeom>
          <a:ln w="60325">
            <a:solidFill>
              <a:srgbClr val="000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CE583F64-E588-42AE-85CC-3BDB1791D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75"/>
          <a:stretch/>
        </p:blipFill>
        <p:spPr>
          <a:xfrm>
            <a:off x="-9525" y="-29592"/>
            <a:ext cx="12192000" cy="1638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A03D61-D7AD-4B91-A2B6-83B404993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852" y="851949"/>
            <a:ext cx="4027626" cy="628939"/>
          </a:xfrm>
          <a:prstGeom prst="rect">
            <a:avLst/>
          </a:prstGeom>
        </p:spPr>
      </p:pic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9342626-1ECD-4E00-BB30-828B5191F962}"/>
              </a:ext>
            </a:extLst>
          </p:cNvPr>
          <p:cNvSpPr txBox="1">
            <a:spLocks/>
          </p:cNvSpPr>
          <p:nvPr/>
        </p:nvSpPr>
        <p:spPr>
          <a:xfrm>
            <a:off x="0" y="1809386"/>
            <a:ext cx="12191999" cy="36198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IN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2B2B2B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ATAM?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2B2B2B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Cary High School ATAM </a:t>
            </a:r>
            <a:r>
              <a:rPr lang="en-US" sz="1800" dirty="0">
                <a:solidFill>
                  <a:srgbClr val="2B2B2B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new 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smaller inclusive learning community within Cary High School that focuses on preparing students for careers in today's highly skilled workforce. Student </a:t>
            </a:r>
            <a:r>
              <a:rPr lang="en-US" sz="1800" b="1" u="sng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cohorts</a:t>
            </a: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take Career and Technical Education and core classes together.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Dual Tract curriculum pathways in Engineering/Technology and Advanced Manufacturing.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Twenty first century workplace, employability and soft skills are integrated throughout the program(Resume Writing, Mock Interviews, Networking, Job Shadows, Business Immersions,…etc.).  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program uses the integration of STEM principles, interdisciplinary, and co-curricular collaborative projects to prepare students for life and the workplace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Emphasis is placed on problem-solving, presentations, communication, teamwork, technology and employability skills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23256-80BD-48C1-9A5B-BAB3C495A6EF}"/>
              </a:ext>
            </a:extLst>
          </p:cNvPr>
          <p:cNvSpPr txBox="1"/>
          <p:nvPr/>
        </p:nvSpPr>
        <p:spPr>
          <a:xfrm>
            <a:off x="8678103" y="6196949"/>
            <a:ext cx="3542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Cary High School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919 460-3549 Ext. 21832</a:t>
            </a:r>
          </a:p>
        </p:txBody>
      </p:sp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8AB0E92-B888-411C-BD6B-C00C6182E4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6" b="30518"/>
          <a:stretch/>
        </p:blipFill>
        <p:spPr>
          <a:xfrm>
            <a:off x="5029201" y="5668867"/>
            <a:ext cx="2824480" cy="1221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788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BF3CA-8D5D-4DE5-AAC4-3C78AD0931C8}"/>
              </a:ext>
            </a:extLst>
          </p:cNvPr>
          <p:cNvSpPr/>
          <p:nvPr/>
        </p:nvSpPr>
        <p:spPr>
          <a:xfrm>
            <a:off x="-9525" y="5547360"/>
            <a:ext cx="12192000" cy="1295919"/>
          </a:xfrm>
          <a:prstGeom prst="rect">
            <a:avLst/>
          </a:prstGeom>
          <a:solidFill>
            <a:srgbClr val="0479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E2A8E0-57B3-4B14-903C-83E369DB35ED}"/>
              </a:ext>
            </a:extLst>
          </p:cNvPr>
          <p:cNvSpPr txBox="1"/>
          <p:nvPr/>
        </p:nvSpPr>
        <p:spPr>
          <a:xfrm>
            <a:off x="0" y="6200828"/>
            <a:ext cx="4563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Academy Director – John Evans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Email: jevans3@wcpss.net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444B7B-CE5A-4EDF-B3AE-41FB8358A2FD}"/>
              </a:ext>
            </a:extLst>
          </p:cNvPr>
          <p:cNvCxnSpPr>
            <a:cxnSpLocks/>
          </p:cNvCxnSpPr>
          <p:nvPr/>
        </p:nvCxnSpPr>
        <p:spPr>
          <a:xfrm>
            <a:off x="28294" y="5547360"/>
            <a:ext cx="12192000" cy="0"/>
          </a:xfrm>
          <a:prstGeom prst="line">
            <a:avLst/>
          </a:prstGeom>
          <a:ln w="60325">
            <a:solidFill>
              <a:srgbClr val="000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CE583F64-E588-42AE-85CC-3BDB1791D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75"/>
          <a:stretch/>
        </p:blipFill>
        <p:spPr>
          <a:xfrm>
            <a:off x="-9525" y="-27471"/>
            <a:ext cx="12192000" cy="1638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A03D61-D7AD-4B91-A2B6-83B404993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852" y="851949"/>
            <a:ext cx="4027626" cy="628939"/>
          </a:xfrm>
          <a:prstGeom prst="rect">
            <a:avLst/>
          </a:prstGeom>
        </p:spPr>
      </p:pic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9342626-1ECD-4E00-BB30-828B5191F962}"/>
              </a:ext>
            </a:extLst>
          </p:cNvPr>
          <p:cNvSpPr txBox="1">
            <a:spLocks/>
          </p:cNvSpPr>
          <p:nvPr/>
        </p:nvSpPr>
        <p:spPr>
          <a:xfrm>
            <a:off x="-9524" y="2289535"/>
            <a:ext cx="12191999" cy="30399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IN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2B2B2B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ATAM?</a:t>
            </a:r>
          </a:p>
          <a:p>
            <a:pPr>
              <a:spcBef>
                <a:spcPts val="1800"/>
              </a:spcBef>
              <a:buClrTx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Academy acts as a bridge from the school system to the workplace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Internship/Apprenticeship model – NCTAP and local business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Employment opportunities upon graduation – Local business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Outstanding preparation for college</a:t>
            </a:r>
          </a:p>
          <a:p>
            <a:pPr>
              <a:buClrTx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Career academies, educators, and the business community become partners investing in and developing today’s youth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23256-80BD-48C1-9A5B-BAB3C495A6EF}"/>
              </a:ext>
            </a:extLst>
          </p:cNvPr>
          <p:cNvSpPr txBox="1"/>
          <p:nvPr/>
        </p:nvSpPr>
        <p:spPr>
          <a:xfrm>
            <a:off x="8678103" y="6196949"/>
            <a:ext cx="3542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Cary High School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919 460-3549 Ext. 21832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22125-D320-4DC5-AB42-E88DB5476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947" y="5623973"/>
            <a:ext cx="2822693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756B3B6-EB12-47FB-904F-01E946F53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32" y="0"/>
            <a:ext cx="10164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67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7C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49DD7CF0-76DB-470D-A742-AEDE54EC2F39}"/>
              </a:ext>
            </a:extLst>
          </p:cNvPr>
          <p:cNvSpPr txBox="1"/>
          <p:nvPr/>
        </p:nvSpPr>
        <p:spPr>
          <a:xfrm>
            <a:off x="3571885" y="3067614"/>
            <a:ext cx="4225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Opportunity for your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 to be Part of: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2D9A19-0A96-490C-A908-C33CDCF14D41}"/>
              </a:ext>
            </a:extLst>
          </p:cNvPr>
          <p:cNvSpPr txBox="1"/>
          <p:nvPr/>
        </p:nvSpPr>
        <p:spPr>
          <a:xfrm>
            <a:off x="81736" y="4630281"/>
            <a:ext cx="112212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learning environment that is collaborative and fun!!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A group that has strong relationships with their teachers &amp;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peers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small learning community where students have built-in support!!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51ABCE-6218-4C2D-A64B-6494DB328C2D}"/>
              </a:ext>
            </a:extLst>
          </p:cNvPr>
          <p:cNvGrpSpPr/>
          <p:nvPr/>
        </p:nvGrpSpPr>
        <p:grpSpPr>
          <a:xfrm>
            <a:off x="-8878" y="37523"/>
            <a:ext cx="12200878" cy="2686803"/>
            <a:chOff x="-8878" y="37523"/>
            <a:chExt cx="12200878" cy="2686803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48FEC29-06CD-45A0-BB10-EF0E128AE2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79"/>
            <a:stretch/>
          </p:blipFill>
          <p:spPr>
            <a:xfrm>
              <a:off x="-8878" y="37523"/>
              <a:ext cx="12200878" cy="268680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CB89DE-1D1D-4D15-9F6C-0E9C8E6AC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5875" y="428210"/>
              <a:ext cx="3568460" cy="495300"/>
            </a:xfrm>
            <a:prstGeom prst="rect">
              <a:avLst/>
            </a:prstGeom>
          </p:spPr>
        </p:pic>
      </p:grpSp>
      <p:pic>
        <p:nvPicPr>
          <p:cNvPr id="4" name="Picture 3" descr="A group of people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E185ABFA-2C0B-4218-86A8-92C7E4B396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1" b="7314"/>
          <a:stretch/>
        </p:blipFill>
        <p:spPr>
          <a:xfrm>
            <a:off x="9847140" y="4562945"/>
            <a:ext cx="2289758" cy="22575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 descr="A group of people sitting on the ground&#10;&#10;Description automatically generated with low confidence">
            <a:extLst>
              <a:ext uri="{FF2B5EF4-FFF2-40B4-BE49-F238E27FC236}">
                <a16:creationId xmlns:a16="http://schemas.microsoft.com/office/drawing/2014/main" id="{3CDD9233-6154-43BE-AD6A-B4556339BA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6"/>
          <a:stretch/>
        </p:blipFill>
        <p:spPr>
          <a:xfrm>
            <a:off x="0" y="2998049"/>
            <a:ext cx="1771650" cy="2699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EE63815C-2F39-450B-8166-0926045088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9166" r="-66" b="38333"/>
          <a:stretch/>
        </p:blipFill>
        <p:spPr>
          <a:xfrm>
            <a:off x="9369185" y="2700322"/>
            <a:ext cx="2660890" cy="1862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881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9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37E9-7A37-4F07-8F28-44CDA207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49237"/>
            <a:ext cx="10835122" cy="652099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Drafting 1 Bridge Competition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A group of people sitting on the floor&#10;&#10;Description automatically generated with medium confidence">
            <a:extLst>
              <a:ext uri="{FF2B5EF4-FFF2-40B4-BE49-F238E27FC236}">
                <a16:creationId xmlns:a16="http://schemas.microsoft.com/office/drawing/2014/main" id="{CB070FE1-E20E-4921-B8A4-1EE710C53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889" y="567350"/>
            <a:ext cx="8705410" cy="624141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64511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"/>
    </mc:Choice>
    <mc:Fallback xmlns="">
      <p:transition spd="slow" advTm="369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79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37E9-7A37-4F07-8F28-44CDA207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49237"/>
            <a:ext cx="10835122" cy="6520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Drafting 1 Bridge Competition</a:t>
            </a:r>
          </a:p>
        </p:txBody>
      </p:sp>
      <p:pic>
        <p:nvPicPr>
          <p:cNvPr id="6" name="Picture 5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47FABB3D-FF01-45FA-8924-C7157EE0E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349" y="665824"/>
            <a:ext cx="8705410" cy="61921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2005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"/>
    </mc:Choice>
    <mc:Fallback xmlns="">
      <p:transition spd="slow" advTm="3690"/>
    </mc:Fallback>
  </mc:AlternateContent>
</p:sld>
</file>

<file path=ppt/theme/theme1.xml><?xml version="1.0" encoding="utf-8"?>
<a:theme xmlns:a="http://schemas.openxmlformats.org/drawingml/2006/main" name="1_Office Theme">
  <a:themeElements>
    <a:clrScheme name="Custom 13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89027928_Hexagon presentation dark_AAS_v4" id="{00715B48-F6B0-4FD0-BA2D-34714F23D55A}" vid="{445656DE-313E-4A78-B834-A775A8573BF1}"/>
    </a:ext>
  </a:extLst>
</a:theme>
</file>

<file path=ppt/theme/theme2.xml><?xml version="1.0" encoding="utf-8"?>
<a:theme xmlns:a="http://schemas.openxmlformats.org/drawingml/2006/main" name="2_Office Theme">
  <a:themeElements>
    <a:clrScheme name="Custom 13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194C"/>
      </a:accent1>
      <a:accent2>
        <a:srgbClr val="EAB200"/>
      </a:accent2>
      <a:accent3>
        <a:srgbClr val="F2F2F2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89027928_Hexagon presentation dark_AAS_v4" id="{00715B48-F6B0-4FD0-BA2D-34714F23D55A}" vid="{445656DE-313E-4A78-B834-A775A8573BF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9095</TotalTime>
  <Words>694</Words>
  <Application>Microsoft Office PowerPoint</Application>
  <PresentationFormat>Widescreen</PresentationFormat>
  <Paragraphs>89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Arial Black</vt:lpstr>
      <vt:lpstr>Calibri</vt:lpstr>
      <vt:lpstr>Gill Sans SemiBold</vt:lpstr>
      <vt:lpstr>Times New Roman</vt:lpstr>
      <vt:lpstr>Verdana</vt:lpstr>
      <vt:lpstr>Wingdings</vt:lpstr>
      <vt:lpstr>1_Office Theme</vt:lpstr>
      <vt:lpstr>2_Office Theme</vt:lpstr>
      <vt:lpstr>PowerPoint Presentation</vt:lpstr>
      <vt:lpstr>What is the Academy of Technology &amp; Advanced Manufacturing(ATAM)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Drafting 1 Bridge Competition</vt:lpstr>
      <vt:lpstr>Drafting 1 Bridge Competition</vt:lpstr>
      <vt:lpstr>Drafting 1 Bridge Competition</vt:lpstr>
      <vt:lpstr>Academy Students </vt:lpstr>
      <vt:lpstr>PowerPoint Presentation</vt:lpstr>
      <vt:lpstr>PowerPoint Presentation</vt:lpstr>
      <vt:lpstr>Job Shadow Day</vt:lpstr>
      <vt:lpstr>County Career &amp; Networking Event</vt:lpstr>
      <vt:lpstr>Low Ropes Team Building</vt:lpstr>
      <vt:lpstr>ATAM Tech</vt:lpstr>
      <vt:lpstr>ATAM Tech</vt:lpstr>
      <vt:lpstr>PowerPoint Presentation</vt:lpstr>
      <vt:lpstr>Drafting 1 Egg Drop Project</vt:lpstr>
      <vt:lpstr>Drafting 1 Egg Drop Project</vt:lpstr>
      <vt:lpstr>Drafting 1 Egg Drop Project</vt:lpstr>
      <vt:lpstr>Drafting 1 Egg Drop Project</vt:lpstr>
      <vt:lpstr>ATAM Tech</vt:lpstr>
      <vt:lpstr>PowerPoint Presentation</vt:lpstr>
      <vt:lpstr>Free College! Get Paid While You Go To School!</vt:lpstr>
      <vt:lpstr>Free College! Get Paid While You Go To School!</vt:lpstr>
      <vt:lpstr>PowerPoint Presentation</vt:lpstr>
      <vt:lpstr>PowerPoint Presentation</vt:lpstr>
      <vt:lpstr>PowerPoint Presentation</vt:lpstr>
      <vt:lpstr>PowerPoint Presentation</vt:lpstr>
      <vt:lpstr>Scan To Learn More About The Academy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Evans _ Staff - CaryHS</dc:creator>
  <cp:lastModifiedBy>John Evans _ Staff - CaryHS</cp:lastModifiedBy>
  <cp:revision>72</cp:revision>
  <dcterms:created xsi:type="dcterms:W3CDTF">2022-02-11T14:25:36Z</dcterms:created>
  <dcterms:modified xsi:type="dcterms:W3CDTF">2023-03-16T14:51:42Z</dcterms:modified>
</cp:coreProperties>
</file>